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46" r:id="rId2"/>
    <p:sldId id="347" r:id="rId3"/>
    <p:sldId id="256" r:id="rId4"/>
    <p:sldId id="258" r:id="rId5"/>
    <p:sldId id="259" r:id="rId6"/>
    <p:sldId id="34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337" r:id="rId21"/>
    <p:sldId id="275" r:id="rId22"/>
    <p:sldId id="338" r:id="rId23"/>
    <p:sldId id="277" r:id="rId24"/>
    <p:sldId id="278" r:id="rId25"/>
    <p:sldId id="279" r:id="rId26"/>
    <p:sldId id="280" r:id="rId27"/>
    <p:sldId id="281" r:id="rId28"/>
    <p:sldId id="282" r:id="rId29"/>
    <p:sldId id="289" r:id="rId30"/>
    <p:sldId id="339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40" r:id="rId43"/>
    <p:sldId id="303" r:id="rId44"/>
    <p:sldId id="349" r:id="rId45"/>
    <p:sldId id="305" r:id="rId46"/>
    <p:sldId id="306" r:id="rId47"/>
    <p:sldId id="307" r:id="rId48"/>
    <p:sldId id="308" r:id="rId49"/>
    <p:sldId id="309" r:id="rId50"/>
    <p:sldId id="350" r:id="rId51"/>
    <p:sldId id="311" r:id="rId52"/>
    <p:sldId id="312" r:id="rId53"/>
    <p:sldId id="313" r:id="rId54"/>
    <p:sldId id="351" r:id="rId55"/>
    <p:sldId id="315" r:id="rId56"/>
    <p:sldId id="316" r:id="rId57"/>
    <p:sldId id="317" r:id="rId58"/>
    <p:sldId id="352" r:id="rId59"/>
    <p:sldId id="319" r:id="rId60"/>
    <p:sldId id="353" r:id="rId61"/>
    <p:sldId id="321" r:id="rId62"/>
    <p:sldId id="322" r:id="rId63"/>
    <p:sldId id="323" r:id="rId64"/>
    <p:sldId id="324" r:id="rId65"/>
    <p:sldId id="325" r:id="rId66"/>
    <p:sldId id="326" r:id="rId67"/>
    <p:sldId id="327" r:id="rId68"/>
    <p:sldId id="328" r:id="rId69"/>
    <p:sldId id="329" r:id="rId70"/>
    <p:sldId id="330" r:id="rId71"/>
    <p:sldId id="331" r:id="rId72"/>
    <p:sldId id="343" r:id="rId73"/>
    <p:sldId id="334" r:id="rId74"/>
    <p:sldId id="344" r:id="rId75"/>
    <p:sldId id="335" r:id="rId76"/>
    <p:sldId id="345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381" autoAdjust="0"/>
    <p:restoredTop sz="94660"/>
  </p:normalViewPr>
  <p:slideViewPr>
    <p:cSldViewPr>
      <p:cViewPr varScale="1">
        <p:scale>
          <a:sx n="102" d="100"/>
          <a:sy n="102" d="100"/>
        </p:scale>
        <p:origin x="23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6913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76F6F-1B5B-41B6-9870-D5049E2D8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magnitude of the impedance of a parallel RLC circuit at resonance?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08ADC0-7F80-42E4-B9C1-0935D83712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Approximately equal to circuit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Approximately equal to inductive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Low compared to the circuit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High compared to the circuit resistance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E5A04 ECLM Page (4 - 30)</a:t>
            </a:r>
          </a:p>
        </p:txBody>
      </p:sp>
    </p:spTree>
    <p:extLst>
      <p:ext uri="{BB962C8B-B14F-4D97-AF65-F5344CB8AC3E}">
        <p14:creationId xmlns:p14="http://schemas.microsoft.com/office/powerpoint/2010/main" val="4018805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0938F-46A0-4F76-B2C7-9D1D50A8C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result of increasing the Q of an impedance-matching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951CDD-2BF2-450B-843C-7DF7337ED3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Matching bandwidth is decreased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Matching bandwidth is increased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Matching range is increased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has no effect on impedance matching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E5A05 ECLM Page (4 - 33)</a:t>
            </a:r>
          </a:p>
        </p:txBody>
      </p:sp>
    </p:spTree>
    <p:extLst>
      <p:ext uri="{BB962C8B-B14F-4D97-AF65-F5344CB8AC3E}">
        <p14:creationId xmlns:p14="http://schemas.microsoft.com/office/powerpoint/2010/main" val="3087585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99505-4F8F-4F23-A9BF-9B1EEAF5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result of increasing the Q of an impedance-matching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C2DB6-190F-48A8-9B65-7B5AF1991D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Matching bandwidth is decreased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Matching bandwidth is increased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Matching range is increased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has no effect on impedance matching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E5A05 ECLM Page (4 - 33)</a:t>
            </a:r>
          </a:p>
        </p:txBody>
      </p:sp>
    </p:spTree>
    <p:extLst>
      <p:ext uri="{BB962C8B-B14F-4D97-AF65-F5344CB8AC3E}">
        <p14:creationId xmlns:p14="http://schemas.microsoft.com/office/powerpoint/2010/main" val="2900724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E5E8D-6D2A-4FA3-B4CF-9FF88272E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magnitude of the circulating current within the components of a parallel LC circuit at resonance?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F2FCDB-B95E-462D-A364-477139F15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is at a minimum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is at a maximum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equals 1 divided by the quantity 2 times pi, multiplied by the square root of inductance L multiplied by capacitance 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equals 2 multiplied by pi, multiplied by frequency "F", multiplied by inductance "L"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E5A06 ECLM Page (4 - 30)</a:t>
            </a:r>
          </a:p>
        </p:txBody>
      </p:sp>
    </p:spTree>
    <p:extLst>
      <p:ext uri="{BB962C8B-B14F-4D97-AF65-F5344CB8AC3E}">
        <p14:creationId xmlns:p14="http://schemas.microsoft.com/office/powerpoint/2010/main" val="1015908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1029C-B913-4405-B221-357A5829E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magnitude of the circulating current within the components of a parallel LC circuit at resonance?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A38B2-806F-40FA-857F-50B1A6DF8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is at a minimum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is at a maximum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equals 1 divided by the quantity 2 times pi, multiplied by the square root of inductance L multiplied by capacitance 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equals 2 multiplied by pi, multiplied by frequency "F", multiplied by inductance "L"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E5A06 ECLM Page (4 - 30)</a:t>
            </a:r>
          </a:p>
        </p:txBody>
      </p:sp>
    </p:spTree>
    <p:extLst>
      <p:ext uri="{BB962C8B-B14F-4D97-AF65-F5344CB8AC3E}">
        <p14:creationId xmlns:p14="http://schemas.microsoft.com/office/powerpoint/2010/main" val="1521674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86AA2-EB5A-424D-ADE1-8BDD453D8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magnitude of the current at the input of a parallel RLC circuit at resonance?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D3D954-9006-4636-A2FF-7385E35B4F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Minimum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Maximum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R/L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L/R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E5A07 ECLM Page (4 - 30)</a:t>
            </a:r>
          </a:p>
        </p:txBody>
      </p:sp>
    </p:spTree>
    <p:extLst>
      <p:ext uri="{BB962C8B-B14F-4D97-AF65-F5344CB8AC3E}">
        <p14:creationId xmlns:p14="http://schemas.microsoft.com/office/powerpoint/2010/main" val="3262657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45B3-FDAE-469B-A34E-5D3B5CA3C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magnitude of the current at the input of a parallel RLC circuit at resonance?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9A8BFA-FDD0-464D-A01C-ADF5868239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Minimum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Maximum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R/L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L/R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E5A07 ECLM Page (4 - 30)</a:t>
            </a:r>
          </a:p>
        </p:txBody>
      </p:sp>
    </p:spTree>
    <p:extLst>
      <p:ext uri="{BB962C8B-B14F-4D97-AF65-F5344CB8AC3E}">
        <p14:creationId xmlns:p14="http://schemas.microsoft.com/office/powerpoint/2010/main" val="29092365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CA1F1-236B-41D7-8000-BA703B668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phase relationship between the current through and the voltage across a series resonant circuit at resonance?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17C58B-9852-438A-A4D9-8180C15C9C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voltage leads the current by 90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current leads the voltage by 90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voltage and current are in phase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voltage and current are 180 degrees out of phase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E5A08 ECLM Page (4 - 31)</a:t>
            </a:r>
          </a:p>
        </p:txBody>
      </p:sp>
    </p:spTree>
    <p:extLst>
      <p:ext uri="{BB962C8B-B14F-4D97-AF65-F5344CB8AC3E}">
        <p14:creationId xmlns:p14="http://schemas.microsoft.com/office/powerpoint/2010/main" val="13777526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C0220-AD18-4554-847A-E5D3B00F0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phase relationship between the current through and the voltage across a series resonant circuit at resonance?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8E4B1E-7F34-46CB-9621-88C19CCB3D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voltage leads the current by 90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current leads the voltage by 90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voltage and current are in phase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voltage and current are 180 degrees out of phase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E5A08 ECLM Page (4 - 31)</a:t>
            </a:r>
          </a:p>
        </p:txBody>
      </p:sp>
    </p:spTree>
    <p:extLst>
      <p:ext uri="{BB962C8B-B14F-4D97-AF65-F5344CB8AC3E}">
        <p14:creationId xmlns:p14="http://schemas.microsoft.com/office/powerpoint/2010/main" val="27295169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F3B2A-F942-4340-BDC3-7DB396EE3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the Q of an RLC parallel resonant circuit calculated?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19E1AD-CFFE-4B6B-A064-AB8026CEC3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7218" y="28194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Reactance of either the inductance or capacitance divided by the resistance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Reactance of either the inductance or capacitance multiplied by the resistance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Resistance divided by the reactance of either the inductance or capacitance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Reactance of the inductance multiplied by the reactance of the capacitance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E5A09 ECLM Page (4 - 32)</a:t>
            </a:r>
          </a:p>
        </p:txBody>
      </p:sp>
    </p:spTree>
    <p:extLst>
      <p:ext uri="{BB962C8B-B14F-4D97-AF65-F5344CB8AC3E}">
        <p14:creationId xmlns:p14="http://schemas.microsoft.com/office/powerpoint/2010/main" val="1946088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F3B2A-F942-4340-BDC3-7DB396EE3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the Q of an RLC parallel resonant circuit calculated?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19E1AD-CFFE-4B6B-A064-AB8026CEC3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7218" y="28194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Reactance of either the inductance or capacitance divided by the resistance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Reactance of either the inductance or capacitance multiplied by the resistance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Resistance divided by the reactance of either the inductance or capacitance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Reactance of the inductance multiplied by the reactance of the capacitance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(C) E5A09 ECLM Page (4 - 32)</a:t>
            </a:r>
          </a:p>
        </p:txBody>
      </p:sp>
    </p:spTree>
    <p:extLst>
      <p:ext uri="{BB962C8B-B14F-4D97-AF65-F5344CB8AC3E}">
        <p14:creationId xmlns:p14="http://schemas.microsoft.com/office/powerpoint/2010/main" val="17281166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BA1DC-FC94-4B37-836D-79B42B944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resonant frequency of an RLC circuit if R is 33 ohms, L is 50 microhenries, and C is 10 picofarads?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940B5F-BB6D-43E3-98A9-FD3202E37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956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7.12 MHz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23.5 kHz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7.12 kHz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23.5 MHz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E5A10 ECLM Page (4 - 32)</a:t>
            </a:r>
          </a:p>
        </p:txBody>
      </p:sp>
    </p:spTree>
    <p:extLst>
      <p:ext uri="{BB962C8B-B14F-4D97-AF65-F5344CB8AC3E}">
        <p14:creationId xmlns:p14="http://schemas.microsoft.com/office/powerpoint/2010/main" val="6798319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BA1DC-FC94-4B37-836D-79B42B944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the Q of an RLC series resonant circuit calculated?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940B5F-BB6D-43E3-98A9-FD3202E37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956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Reactance of either the inductance or capacitance divided by the resistance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Reactance of either the inductance or capacitance multiplied by the resistance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Resistance divided by the reactance of either the inductance or capacitance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Reactance of the inductance multiplied by the reactance of the capacitance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(A) E5A10 ECLM Page (4 - 32)</a:t>
            </a:r>
          </a:p>
        </p:txBody>
      </p:sp>
    </p:spTree>
    <p:extLst>
      <p:ext uri="{BB962C8B-B14F-4D97-AF65-F5344CB8AC3E}">
        <p14:creationId xmlns:p14="http://schemas.microsoft.com/office/powerpoint/2010/main" val="21151308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ECEE4-D79A-44A0-8357-613C6C2CB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half-power bandwidth of a resonant circuit that has a resonant frequency of 7.1 MHz and a Q of 150?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54E2C1-D578-4773-B0E4-94C703BCE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157.8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315.6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47.3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23.67 kHz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E5A11 ECLM Page (4 - 33)</a:t>
            </a:r>
          </a:p>
        </p:txBody>
      </p:sp>
    </p:spTree>
    <p:extLst>
      <p:ext uri="{BB962C8B-B14F-4D97-AF65-F5344CB8AC3E}">
        <p14:creationId xmlns:p14="http://schemas.microsoft.com/office/powerpoint/2010/main" val="27222393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49A41-C686-414B-B5C6-6A119461A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half-power bandwidth of a resonant circuit that has a resonant frequency of 7.1 MHz and a Q of 150?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D74F7-6535-4DE0-BFD1-013F50BB5D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157.8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315.6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47.3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23.67 kHz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E5A11 ECLM Page (4 - 33)</a:t>
            </a:r>
          </a:p>
        </p:txBody>
      </p:sp>
    </p:spTree>
    <p:extLst>
      <p:ext uri="{BB962C8B-B14F-4D97-AF65-F5344CB8AC3E}">
        <p14:creationId xmlns:p14="http://schemas.microsoft.com/office/powerpoint/2010/main" val="13472419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2078D-D6C8-4642-BC16-EC9116D1A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half-power bandwidth of a resonant circuit that has a resonant frequency of 3.7 MHz and a Q of 118?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C12440-F7F5-4ADA-8E79-490E7CCB88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436.6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218.3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31.4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15.7 kHz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E5A12 ECLM Page (4 - 33)</a:t>
            </a:r>
          </a:p>
        </p:txBody>
      </p:sp>
    </p:spTree>
    <p:extLst>
      <p:ext uri="{BB962C8B-B14F-4D97-AF65-F5344CB8AC3E}">
        <p14:creationId xmlns:p14="http://schemas.microsoft.com/office/powerpoint/2010/main" val="16075187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3F9D5-FF30-4529-A4FB-6D2F3A36B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half-power bandwidth of a resonant circuit that has a resonant frequency of 3.7 MHz and a Q of 118?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4936EF-4580-4C5B-B1D8-BFF6E8AE80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436.6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218.3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31.4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15.7 kHz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E5A12 ECLM Page (4 - 33)</a:t>
            </a:r>
          </a:p>
        </p:txBody>
      </p:sp>
    </p:spTree>
    <p:extLst>
      <p:ext uri="{BB962C8B-B14F-4D97-AF65-F5344CB8AC3E}">
        <p14:creationId xmlns:p14="http://schemas.microsoft.com/office/powerpoint/2010/main" val="4776646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BE648-1347-4D2B-8C55-4E1D720D9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 effect of increasing Q in a series resonant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996879-7054-4FDE-A87E-680485DFE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Fewer components are needed for the same performance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Parasitic effects are minimized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Internal voltages increase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Phase shift can become uncontrolled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E5A13 ECLM Page (4 - 32)</a:t>
            </a:r>
          </a:p>
        </p:txBody>
      </p:sp>
    </p:spTree>
    <p:extLst>
      <p:ext uri="{BB962C8B-B14F-4D97-AF65-F5344CB8AC3E}">
        <p14:creationId xmlns:p14="http://schemas.microsoft.com/office/powerpoint/2010/main" val="24521489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7E98A-13B5-4B70-B75B-7F274D708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 effect of increasing Q in a series resonant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EFD744-3007-4BB4-B2A0-BB4A09A8A9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Fewer components are needed for the same performance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Parasitic effects are minimized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Internal voltages increase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Phase shift can become uncontrolled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E5A13 ECLM Page (4 - 32)</a:t>
            </a:r>
          </a:p>
        </p:txBody>
      </p:sp>
    </p:spTree>
    <p:extLst>
      <p:ext uri="{BB962C8B-B14F-4D97-AF65-F5344CB8AC3E}">
        <p14:creationId xmlns:p14="http://schemas.microsoft.com/office/powerpoint/2010/main" val="29695089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CD5B2-99D7-4E12-AAEF-40AA4D44F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term for the time required for the capacitor in an RC circuit to be charged to 63.2% of the applied voltage or to discharge to 36.8% of its initial voltage?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C819C8-66BA-4314-86CA-8BCEA3B203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2582" y="3703321"/>
            <a:ext cx="8229600" cy="25146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exponential rate of one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One time constant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One exponential period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time factor of one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E5B01 ECLM Page (4 - 9)</a:t>
            </a:r>
          </a:p>
        </p:txBody>
      </p:sp>
    </p:spTree>
    <p:extLst>
      <p:ext uri="{BB962C8B-B14F-4D97-AF65-F5344CB8AC3E}">
        <p14:creationId xmlns:p14="http://schemas.microsoft.com/office/powerpoint/2010/main" val="212857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FB90D-FE22-4058-AAF8-7EF2D4E76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can cause the voltage across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reactances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in a series RLC circuit to be higher than the voltage applied to the entire circuit?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089CD1-FB77-4769-ABF5-2B814D39A3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Resonance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Capacitance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Conductance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Resistance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E5A01 ECLM Page (4 - 30)</a:t>
            </a:r>
          </a:p>
        </p:txBody>
      </p:sp>
    </p:spTree>
    <p:extLst>
      <p:ext uri="{BB962C8B-B14F-4D97-AF65-F5344CB8AC3E}">
        <p14:creationId xmlns:p14="http://schemas.microsoft.com/office/powerpoint/2010/main" val="31698883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CD5B2-99D7-4E12-AAEF-40AA4D44F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term for the time required for the capacitor in an RC circuit to be charged to 63.2% of the applied voltage or to discharge to 36.8% of its initial voltage?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C819C8-66BA-4314-86CA-8BCEA3B203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2582" y="3703321"/>
            <a:ext cx="8229600" cy="25146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exponential rate of one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One time constant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One exponential period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time factor of one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E5B01 ECLM Page (4 - 9)</a:t>
            </a:r>
          </a:p>
        </p:txBody>
      </p:sp>
    </p:spTree>
    <p:extLst>
      <p:ext uri="{BB962C8B-B14F-4D97-AF65-F5344CB8AC3E}">
        <p14:creationId xmlns:p14="http://schemas.microsoft.com/office/powerpoint/2010/main" val="6697071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72B19-A71A-4635-B38A-91695696F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letter is commonly used to represent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susceptance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6164D8-A280-4D07-9B37-EC2F1CC2A2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X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E5B02 ECLM Page (4 - 19)</a:t>
            </a:r>
          </a:p>
        </p:txBody>
      </p:sp>
    </p:spTree>
    <p:extLst>
      <p:ext uri="{BB962C8B-B14F-4D97-AF65-F5344CB8AC3E}">
        <p14:creationId xmlns:p14="http://schemas.microsoft.com/office/powerpoint/2010/main" val="38198773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45885-BBEA-4749-8800-9B0F1A056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letter is commonly used to represent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susceptance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99B164-7167-4A5C-8F1D-DDD75D5986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X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E5B02 ECLM Page (4 - 19)</a:t>
            </a:r>
          </a:p>
        </p:txBody>
      </p:sp>
    </p:spTree>
    <p:extLst>
      <p:ext uri="{BB962C8B-B14F-4D97-AF65-F5344CB8AC3E}">
        <p14:creationId xmlns:p14="http://schemas.microsoft.com/office/powerpoint/2010/main" val="32680609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85D8E-3D16-4252-AA91-0886C7A55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impedance in polar form converted to an equivalent admittance?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7DBB33-BAE3-40AD-938F-D3EB4110AA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Take the reciprocal of the angle and change the sign of the magnitude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Take the reciprocal of the magnitude and change the sign of the angle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Take the square root of the magnitude and add 180 degrees to the angle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Square the magnitude and subtract 90 degrees from the angle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E5B03 ECLM Page (4 - 20)</a:t>
            </a:r>
          </a:p>
        </p:txBody>
      </p:sp>
    </p:spTree>
    <p:extLst>
      <p:ext uri="{BB962C8B-B14F-4D97-AF65-F5344CB8AC3E}">
        <p14:creationId xmlns:p14="http://schemas.microsoft.com/office/powerpoint/2010/main" val="21825058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889A3-5584-4449-9775-24A98F9E3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impedance in polar form converted to an equivalent admittance?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A2107F-F36A-4296-B74E-369CEA2895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Take the reciprocal of the angle and change the sign of the magnitude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Take the reciprocal of the magnitude and change the sign of the angle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Take the square root of the magnitude and add 180 degrees to the angle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Square the magnitude and subtract 90 degrees from the angle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E5B03 ECLM Page (4 - 20)</a:t>
            </a:r>
          </a:p>
        </p:txBody>
      </p:sp>
    </p:spTree>
    <p:extLst>
      <p:ext uri="{BB962C8B-B14F-4D97-AF65-F5344CB8AC3E}">
        <p14:creationId xmlns:p14="http://schemas.microsoft.com/office/powerpoint/2010/main" val="29481560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1E8C0-2DB4-4500-A636-8DB3E6B2B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time constant of a circuit having two 220-microfarad capacitors and two 1-megohm resistors, all in parallel?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368A91-0981-48DC-B53B-1BBDC2C00B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55 seconds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110 seconds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440 seconds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220 seconds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E5B04 ECLM Page (4 - 11)</a:t>
            </a:r>
          </a:p>
        </p:txBody>
      </p:sp>
    </p:spTree>
    <p:extLst>
      <p:ext uri="{BB962C8B-B14F-4D97-AF65-F5344CB8AC3E}">
        <p14:creationId xmlns:p14="http://schemas.microsoft.com/office/powerpoint/2010/main" val="7421195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502F7-40C1-4AFC-A630-80F683487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time constant of a circuit having two 220-microfarad capacitors and two 1-megohm resistors, all in parallel?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659D9A-6667-4474-9CF3-5FE293B5C0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55 seconds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110 seconds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440 seconds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220 seconds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E5B04 ECLM Page (4 - 11)</a:t>
            </a:r>
          </a:p>
        </p:txBody>
      </p:sp>
    </p:spTree>
    <p:extLst>
      <p:ext uri="{BB962C8B-B14F-4D97-AF65-F5344CB8AC3E}">
        <p14:creationId xmlns:p14="http://schemas.microsoft.com/office/powerpoint/2010/main" val="41272080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03089-5A9C-4CD4-B9F0-58A4F6FF9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 on the magnitude of pure reactance when it is converted to susceptance?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B67FB2-3086-4EED-83A4-BFD9C19C71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is unchanged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sign is reversed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is shifted by 90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becomes the reciprocal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E5B05 ECLM Page (4 - 19)</a:t>
            </a:r>
          </a:p>
        </p:txBody>
      </p:sp>
    </p:spTree>
    <p:extLst>
      <p:ext uri="{BB962C8B-B14F-4D97-AF65-F5344CB8AC3E}">
        <p14:creationId xmlns:p14="http://schemas.microsoft.com/office/powerpoint/2010/main" val="28565303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31CD3-1C5E-4BD2-BAFD-0DCEF1070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 on the magnitude of pure reactance when it is converted to susceptance?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77345C-F3CE-4234-9EE0-067058102F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is unchanged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sign is reversed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is shifted by 90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becomes the reciprocal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E5B05 ECLM Page (4 - 19)</a:t>
            </a:r>
          </a:p>
        </p:txBody>
      </p:sp>
    </p:spTree>
    <p:extLst>
      <p:ext uri="{BB962C8B-B14F-4D97-AF65-F5344CB8AC3E}">
        <p14:creationId xmlns:p14="http://schemas.microsoft.com/office/powerpoint/2010/main" val="6586086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A4473-4D2E-4938-A64C-EB1BC3E6F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susceptance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2BA46B-54FD-46C3-BFB6-453DC6C225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magnetic impedance of a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ratio of magnetic field to electric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imaginary part of admittance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measure of the efficiency of a transformer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E5B06 ECLM Page (4 - 19)</a:t>
            </a:r>
          </a:p>
        </p:txBody>
      </p:sp>
    </p:spTree>
    <p:extLst>
      <p:ext uri="{BB962C8B-B14F-4D97-AF65-F5344CB8AC3E}">
        <p14:creationId xmlns:p14="http://schemas.microsoft.com/office/powerpoint/2010/main" val="3734871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29AB2-C65F-4B77-A016-2BA88A7D3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can cause the voltage across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reactances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in a series RLC circuit to be higher than the voltage applied to the entire circuit?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ED90AA-C0A3-4A75-B29D-DB13643174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Resonance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Capacitance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Conductance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Resistance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E5A01 ECLM Page (4 - 30)</a:t>
            </a:r>
          </a:p>
        </p:txBody>
      </p:sp>
    </p:spTree>
    <p:extLst>
      <p:ext uri="{BB962C8B-B14F-4D97-AF65-F5344CB8AC3E}">
        <p14:creationId xmlns:p14="http://schemas.microsoft.com/office/powerpoint/2010/main" val="3522098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9498C-C9CA-4C31-A784-1CD6E7C1C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susceptance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F5344D-EBD7-4A0A-BE75-500C3448DE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magnetic impedance of a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ratio of magnetic field to electric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imaginary part of admittance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measure of the efficiency of a transformer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E5B06 ECLM Page (4 - 19)</a:t>
            </a:r>
          </a:p>
        </p:txBody>
      </p:sp>
    </p:spTree>
    <p:extLst>
      <p:ext uri="{BB962C8B-B14F-4D97-AF65-F5344CB8AC3E}">
        <p14:creationId xmlns:p14="http://schemas.microsoft.com/office/powerpoint/2010/main" val="20322243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3FB3B-EAC2-4640-AC97-EBE04982C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phase angle between the voltage across and the current through a series RLC circuit if XC is 500 ohms, R is 1 kilohm, and XL is 250 ohms?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E434FC-CFEF-4823-AB4D-FDA8E2B23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429000"/>
            <a:ext cx="8229600" cy="29718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68.2 degrees with the voltage leading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14.0 degrees with the voltage leading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14.0 degrees with the voltage lagging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68.2 degrees with the voltage lagging the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E5B07 ECLM Page (4 - 22)</a:t>
            </a:r>
          </a:p>
        </p:txBody>
      </p:sp>
    </p:spTree>
    <p:extLst>
      <p:ext uri="{BB962C8B-B14F-4D97-AF65-F5344CB8AC3E}">
        <p14:creationId xmlns:p14="http://schemas.microsoft.com/office/powerpoint/2010/main" val="31444615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3FB3B-EAC2-4640-AC97-EBE04982C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phase angle between the voltage across and the current through a series RLC circuit if XC is 500 ohms, R is 1 kilohm, and XL is 250 ohms?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E434FC-CFEF-4823-AB4D-FDA8E2B23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429000"/>
            <a:ext cx="8229600" cy="29718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68.2 degrees with the voltage leading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14.0 degrees with the voltage leading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14.0 degrees with the voltage lagging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68.2 degrees with the voltage lagging the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E5B07 ECLM Page (4 - 22)</a:t>
            </a:r>
          </a:p>
        </p:txBody>
      </p:sp>
    </p:spTree>
    <p:extLst>
      <p:ext uri="{BB962C8B-B14F-4D97-AF65-F5344CB8AC3E}">
        <p14:creationId xmlns:p14="http://schemas.microsoft.com/office/powerpoint/2010/main" val="34908709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AB882-DB86-4561-A233-88350E113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phase angle between the voltage across and the current through a series RLC circuit if XC is 300 ohms, R is 100 ohms, and XL is 100 ohms?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B1C4EA-F8DA-4CCB-ACE3-27A192672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4891" y="3449782"/>
            <a:ext cx="8229600" cy="25146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63 degrees with the voltage lagging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63 degrees with the voltage leading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27 degrees with the voltage leading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27 degrees with the voltage lagging the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E5B08 ECLM Page (4 - 22)</a:t>
            </a:r>
          </a:p>
        </p:txBody>
      </p:sp>
    </p:spTree>
    <p:extLst>
      <p:ext uri="{BB962C8B-B14F-4D97-AF65-F5344CB8AC3E}">
        <p14:creationId xmlns:p14="http://schemas.microsoft.com/office/powerpoint/2010/main" val="32726516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97A482B-CF84-33E4-0C68-E51660C8EC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85249-0758-5AEA-7B9A-547B4179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phase angle between the voltage across and the current through a series RLC circuit if XC is 300 ohms, R is 100 ohms, and XL is 100 ohms?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A5DD1-8991-A10A-4B8E-B750F54A9B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4891" y="3449782"/>
            <a:ext cx="8229600" cy="25146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63 degrees with the voltage lagging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63 degrees with the voltage leading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27 degrees with the voltage leading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27 degrees with the voltage lagging the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E5B08 ECLM Page (4 - 22)</a:t>
            </a:r>
          </a:p>
        </p:txBody>
      </p:sp>
    </p:spTree>
    <p:extLst>
      <p:ext uri="{BB962C8B-B14F-4D97-AF65-F5344CB8AC3E}">
        <p14:creationId xmlns:p14="http://schemas.microsoft.com/office/powerpoint/2010/main" val="201225995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7F1C8-8552-4069-996B-32491A3C0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relationship between the AC current through a capacitor and the voltage across a capacitor?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D8C321-EB16-4136-A657-58BDE35C47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Voltage and current are in phase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Voltage and current are 180 degrees out of phase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Voltage leads current by 90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Current leads voltage by 90 degrees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E5B09 ECLM Page (4 - 14)</a:t>
            </a:r>
          </a:p>
        </p:txBody>
      </p:sp>
    </p:spTree>
    <p:extLst>
      <p:ext uri="{BB962C8B-B14F-4D97-AF65-F5344CB8AC3E}">
        <p14:creationId xmlns:p14="http://schemas.microsoft.com/office/powerpoint/2010/main" val="24244144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C4D96-A1A5-4249-BCE3-346FFB581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relationship between the AC current through a capacitor and the voltage across a capacitor?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BABDB1-E016-4D62-8030-499BEE7433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Voltage and current are in phase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Voltage and current are 180 degrees out of phase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Voltage leads current by 90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Current leads voltage by 90 degrees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E5B09 ECLM Page (4 - 14)</a:t>
            </a:r>
          </a:p>
        </p:txBody>
      </p:sp>
    </p:spTree>
    <p:extLst>
      <p:ext uri="{BB962C8B-B14F-4D97-AF65-F5344CB8AC3E}">
        <p14:creationId xmlns:p14="http://schemas.microsoft.com/office/powerpoint/2010/main" val="36051613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A5BA2-D72E-432A-B31D-1122FAC4A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relationship between the AC current through an inductor and the voltage across an inductor?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D88FDF-607C-4321-8FAD-6789B28BBB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Voltage leads current by 90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Current leads voltage by 90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Voltage and current are 180 degrees out of phase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Voltage and current are in phase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E5B10 ECLM Page (4 - 15)</a:t>
            </a:r>
          </a:p>
        </p:txBody>
      </p:sp>
    </p:spTree>
    <p:extLst>
      <p:ext uri="{BB962C8B-B14F-4D97-AF65-F5344CB8AC3E}">
        <p14:creationId xmlns:p14="http://schemas.microsoft.com/office/powerpoint/2010/main" val="79231424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23BED-3A91-4B39-BAE6-F9FCAA6A8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relationship between the AC current through an inductor and the voltage across an inductor?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E0F768-175D-4969-BA31-ABBBC55D8C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Voltage leads current by 90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Current leads voltage by 90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Voltage and current are 180 degrees out of phase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Voltage and current are in phase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E5B10 ECLM Page (4 - 15)</a:t>
            </a:r>
          </a:p>
        </p:txBody>
      </p:sp>
    </p:spTree>
    <p:extLst>
      <p:ext uri="{BB962C8B-B14F-4D97-AF65-F5344CB8AC3E}">
        <p14:creationId xmlns:p14="http://schemas.microsoft.com/office/powerpoint/2010/main" val="253869017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F2420-1A27-4118-BF10-BD914FA8B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phase angle between the voltage across and the current through a series RLC circuit if XC is 25 ohms, R is 100 ohms, and XL is 75 ohms?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880086-51CE-4868-B017-38DE590505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429000"/>
            <a:ext cx="8229600" cy="24384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27 degrees with the voltage lagging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27 degrees with the voltage leading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63 degrees with the voltage lagging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63 degrees with the voltage leading the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E5B11 ECLM Page (4 - 23)</a:t>
            </a:r>
          </a:p>
        </p:txBody>
      </p:sp>
    </p:spTree>
    <p:extLst>
      <p:ext uri="{BB962C8B-B14F-4D97-AF65-F5344CB8AC3E}">
        <p14:creationId xmlns:p14="http://schemas.microsoft.com/office/powerpoint/2010/main" val="1233569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1AFA0-0941-40A0-81D2-F9E6A0887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resonant frequency of an RLC circuit if R is 22 ohms, L is 50 microhenries, and C is 40 picofarads?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0B906A-6BF1-4A07-98EB-191848F367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44.72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22.36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3.56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1.78 MHz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E5A02 ECLM Page (4 - 27)</a:t>
            </a:r>
          </a:p>
        </p:txBody>
      </p:sp>
    </p:spTree>
    <p:extLst>
      <p:ext uri="{BB962C8B-B14F-4D97-AF65-F5344CB8AC3E}">
        <p14:creationId xmlns:p14="http://schemas.microsoft.com/office/powerpoint/2010/main" val="288569315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CC06690-7F01-E4F8-0BFF-443BEA81F9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32555-A265-C37C-B4A1-8FA5408CD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phase angle between the voltage across and the current through a series RLC circuit if XC is 25 ohms, R is 100 ohms, and XL is 75 ohms?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78399C-6B38-64E1-18BB-883A946C0D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429000"/>
            <a:ext cx="8229600" cy="24384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27 degrees with the voltage lagging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27 degrees with the voltage leading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63 degrees with the voltage lagging the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63 degrees with the voltage leading the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E5B11 ECLM Page (4 - 23)</a:t>
            </a:r>
          </a:p>
        </p:txBody>
      </p:sp>
    </p:spTree>
    <p:extLst>
      <p:ext uri="{BB962C8B-B14F-4D97-AF65-F5344CB8AC3E}">
        <p14:creationId xmlns:p14="http://schemas.microsoft.com/office/powerpoint/2010/main" val="10670832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51B7B-06C4-4F01-9119-C752F2C20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admittance?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521CFD-1BC0-447D-86FA-6CAF89278B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inverse of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term for the gain of a field effect transistor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turns ratio of a transformer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inverse of Q factor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E5B12 ECLM Page (4 - 19)</a:t>
            </a:r>
          </a:p>
        </p:txBody>
      </p:sp>
    </p:spTree>
    <p:extLst>
      <p:ext uri="{BB962C8B-B14F-4D97-AF65-F5344CB8AC3E}">
        <p14:creationId xmlns:p14="http://schemas.microsoft.com/office/powerpoint/2010/main" val="65067142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82D25-1754-41EC-BAA7-DB81D93DB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admittance?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1FF674-49E7-48D2-9531-8015E68700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inverse of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term for the gain of a field effect transistor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turns ratio of a transformer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inverse of Q factor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E5B12 ECLM Page (4 - 19)</a:t>
            </a:r>
          </a:p>
        </p:txBody>
      </p:sp>
    </p:spTree>
    <p:extLst>
      <p:ext uri="{BB962C8B-B14F-4D97-AF65-F5344CB8AC3E}">
        <p14:creationId xmlns:p14="http://schemas.microsoft.com/office/powerpoint/2010/main" val="172823328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F0955-6206-4586-BCEB-E46812A0E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represents a capacitive reactance in rectangular notation?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4495D4-B88D-4366-AA6D-6A575C9EE6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="0" i="0" u="none" strike="noStrike" baseline="0" dirty="0">
                <a:latin typeface="Calibri" panose="020F0502020204030204" pitchFamily="34" charset="0"/>
              </a:rPr>
              <a:t>A. 0 - j100</a:t>
            </a:r>
          </a:p>
          <a:p>
            <a:r>
              <a:rPr lang="pl-PL" b="0" i="0" u="none" strike="noStrike" baseline="0" dirty="0">
                <a:latin typeface="Calibri" panose="020F0502020204030204" pitchFamily="34" charset="0"/>
              </a:rPr>
              <a:t>B. 0 + j100</a:t>
            </a:r>
          </a:p>
          <a:p>
            <a:r>
              <a:rPr lang="pl-PL" b="0" i="0" u="none" strike="noStrike" baseline="0" dirty="0">
                <a:latin typeface="Calibri" panose="020F0502020204030204" pitchFamily="34" charset="0"/>
              </a:rPr>
              <a:t>C. 100 - j0</a:t>
            </a:r>
          </a:p>
          <a:p>
            <a:r>
              <a:rPr lang="pl-PL" b="0" i="0" u="none" strike="noStrike" baseline="0" dirty="0">
                <a:latin typeface="Calibri" panose="020F0502020204030204" pitchFamily="34" charset="0"/>
              </a:rPr>
              <a:t>D. 100 + j0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E5C01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20900889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D005697-A58C-1C61-F517-B6A6E8FB2A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B1144-C23C-A889-0EF0-AEF06B71D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represents a capacitive reactance in rectangular notation?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8B6FC8-4E40-E3F8-4FC8-2105B7A10C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="0" i="0" u="none" strike="noStrike" baseline="0" dirty="0">
                <a:latin typeface="Calibri" panose="020F0502020204030204" pitchFamily="34" charset="0"/>
              </a:rPr>
              <a:t>A. 0 - j100</a:t>
            </a:r>
          </a:p>
          <a:p>
            <a:r>
              <a:rPr lang="pl-PL" b="0" i="0" u="none" strike="noStrike" baseline="0" dirty="0">
                <a:latin typeface="Calibri" panose="020F0502020204030204" pitchFamily="34" charset="0"/>
              </a:rPr>
              <a:t>B. 0 + j100</a:t>
            </a:r>
          </a:p>
          <a:p>
            <a:r>
              <a:rPr lang="pl-PL" b="0" i="0" u="none" strike="noStrike" baseline="0" dirty="0">
                <a:latin typeface="Calibri" panose="020F0502020204030204" pitchFamily="34" charset="0"/>
              </a:rPr>
              <a:t>C. 100 - j0</a:t>
            </a:r>
          </a:p>
          <a:p>
            <a:r>
              <a:rPr lang="pl-PL" b="0" i="0" u="none" strike="noStrike" baseline="0" dirty="0">
                <a:latin typeface="Calibri" panose="020F0502020204030204" pitchFamily="34" charset="0"/>
              </a:rPr>
              <a:t>D. 100 + j0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E5C01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18554467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18B3E-386F-466D-99F7-692E54AFC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are impedances described in polar coordinates?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EC8E6-5263-4707-BAEC-0B547522D0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By X and R values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By real and imaginary parts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By phase angle and magnitude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By Y and G values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E5C02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326714631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D35CA-34AB-40EE-96F1-E99658D32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are impedances described in polar coordinates?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7E01DC-4318-4911-872A-9A1EFFB37C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By X and R values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By real and imaginary parts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By phase angle and magnitude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By Y and G values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E5C02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196536847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5AEB7-B879-4102-AF63-7C8B99AC2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represents a pure inductive reactance in polar coordinates?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CDD9F8-78ED-48DF-9F24-084668D332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positive 45 degree phase angle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negative 45 degree phase angle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positive 90 degree phase angle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negative 90 degree phase angle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E5C03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103465375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71DC7F0-DC74-E083-2319-0FAA589B79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9D0D4-4829-3227-31EA-157D3DBE3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represents a pure inductive reactance in polar coordinates?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D00DC9-9CC4-B975-6D86-FC97BD817A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positive 45 degree phase angle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negative 45 degree phase angle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positive 90 degree phase angle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negative 90 degree phase angle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E5C03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134287781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79852-5B4D-4B43-9FD0-1DC68F124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Y-axis scale is most often used for graphs of circuit frequency response?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7DDFA-6A30-4C57-9F4C-3F8E347FF6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Linear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Scatter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Random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Logarithmic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E5C04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810211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9D6E096-4620-04D3-C319-6A6B713A4E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5DDEE-091D-055F-707C-E0255BF7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resonant frequency of an RLC circuit if R is 22 ohms, L is 50 microhenries, and C is 40 picofarads?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2339CC-C93A-9688-66D6-CB0FEE6516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44.72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22.36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3.56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1.78 MHz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E5A02 ECLM Page (4 - 27)</a:t>
            </a:r>
          </a:p>
        </p:txBody>
      </p:sp>
    </p:spTree>
    <p:extLst>
      <p:ext uri="{BB962C8B-B14F-4D97-AF65-F5344CB8AC3E}">
        <p14:creationId xmlns:p14="http://schemas.microsoft.com/office/powerpoint/2010/main" val="66607446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C9722F8-2331-E9C2-7BC9-AED1189A9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7C84F-01B9-A2D0-008D-72C66A9AD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Y-axis scale is most often used for graphs of circuit frequency response?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B57779-3EF1-D4D8-7F77-05D19CB2A4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Linear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Scatter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Random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Logarithmic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E5C04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337980416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83C11-3254-485D-800C-975D85D56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kind of diagram is used to show the phase relationship between impedances at a given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AF8E83-1724-4C5E-8C91-CC1AD8589E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Venn diagram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Near field diagram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Phasor diagram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Far field diagram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E5C05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63602761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96291-4D60-4423-9D54-757494DB0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kind of diagram is used to show the phase relationship between impedances at a given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1837A1-9282-4920-B800-10DAEB18A5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Venn diagram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Near field diagram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Phasor diagram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Far field diagram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E5C05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361034528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F9874-769F-4F4F-8E39-C773DDA0C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the impedance 50 – j25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5049DB-9345-40C3-8ACC-F69077784A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50 ohms resistance in series with 25 ohms inductive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50 ohms resistance in series with 25 ohms capacitive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25 ohms resistance in series with 50 ohms inductive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25 ohms resistance in series with 50 ohms capacitive reactance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E5C06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310269917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7817E-517F-4534-A12D-77A3F13EE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the impedance 50 – j25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F10825-8977-4B44-8D4C-E3DE1970F4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50 ohms resistance in series with 25 ohms inductive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50 ohms resistance in series with 25 ohms capacitive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25 ohms resistance in series with 50 ohms inductive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25 ohms resistance in series with 50 ohms capacitive reactance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E5C06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111329124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198DB-9FE6-42D1-BDE5-753B4DC6F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Where is the impedance of a pure resistance plotted on rectangular coordinates?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766D7E-537A-48F1-A36E-0D68D75846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On the vertical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On a line through the origin, slanted at 45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On a horizontal line, offset vertically above the horizontal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On the horizontal axis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E5C07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143332188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0A840-27CF-4CEF-B3DF-B9436157A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Where is the impedance of a pure resistance plotted on rectangular coordinates?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EFA079-E3A7-4CCB-A9D1-CC948F96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On the vertical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On a line through the origin, slanted at 45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On a horizontal line, offset vertically above the horizontal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On the horizontal axis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E5C07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73048300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E5D78-0735-4BF6-AF5D-966A7C6FC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coordinate system is often used to display the phase angle of a circuit containing resistance, inductive and/or capacitive reactance?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06121-63D6-49A6-B4DC-D7C1CC6139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Maidenhead grid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Faraday grid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Elliptical coordinates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Polar coordinates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E5C08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176918171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28327-A426-44C8-9632-6C97A413D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coordinate system is often used to display the phase angle of a circuit containing resistance, inductive and/or capacitive reactance?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8505B4-A0CE-4918-86FD-AF0FDAA707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Maidenhead grid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Faraday grid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Elliptical coordinates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Polar coordinates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E5C08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234916432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390BE-3C68-41FB-BCAA-B602EFFB8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When using rectangular coordinates to graph the impedance of a circuit, what do the axes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3504A3-BEA4-4396-9151-0349355E26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The X axis represents the resistive component and the Y axis represents the reactive component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The X axis represents the reactive component and the Y axis represents the resistive component  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The X axis represents the phase angle and the Y axis represents the magnitude 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The X axis represents the magnitude and the Y axis represents the phase angle 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E5C09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1731397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EF834-76F8-4435-ADC9-0845937FA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magnitude of the impedance of a series RLC circuit at resonance?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F20745-CE9B-46CD-B602-9EF9EEDD98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High, as compared to the circuit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Approximately equal to capacitive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Approximately equal to inductive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Approximately equal to circuit resistance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E5A03 ECLM Page (4 - 30)</a:t>
            </a:r>
          </a:p>
        </p:txBody>
      </p:sp>
    </p:spTree>
    <p:extLst>
      <p:ext uri="{BB962C8B-B14F-4D97-AF65-F5344CB8AC3E}">
        <p14:creationId xmlns:p14="http://schemas.microsoft.com/office/powerpoint/2010/main" val="303869449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B8201-5B81-462F-972A-FB4A96BE1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When using rectangular coordinates to graph the impedance of a circuit, what do the axes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B7CB75-110C-43CD-B03B-606452A834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The X axis represents the resistive component and the Y axis represents the reactive component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The X axis represents the reactive component and the Y axis represents the resistive component  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The X axis represents the phase angle and the Y axis represents the magnitude 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The X axis represents the magnitude and the Y axis represents the phase angle 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(A) E5C09 ECLM Page (4 - 16)</a:t>
            </a:r>
          </a:p>
        </p:txBody>
      </p:sp>
    </p:spTree>
    <p:extLst>
      <p:ext uri="{BB962C8B-B14F-4D97-AF65-F5344CB8AC3E}">
        <p14:creationId xmlns:p14="http://schemas.microsoft.com/office/powerpoint/2010/main" val="5043415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09B9B-53D6-4FFB-A51A-0A56370C2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point on Figure E5-1 best represents the impedance of a series circuit consisting of a 400-ohm resistor and a 38-picofarad capacitor at 14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C35258-EBAB-4E46-A4BC-F8F0AD4E7F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25146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Point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Point 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Point 5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Point 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E5C10 ECLM Page (4 - 21)</a:t>
            </a:r>
          </a:p>
        </p:txBody>
      </p:sp>
    </p:spTree>
    <p:extLst>
      <p:ext uri="{BB962C8B-B14F-4D97-AF65-F5344CB8AC3E}">
        <p14:creationId xmlns:p14="http://schemas.microsoft.com/office/powerpoint/2010/main" val="54293635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09B9B-53D6-4FFB-A51A-0A56370C2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point on Figure E5-1 best represents the impedance of a series circuit consisting of a 400-ohm resistor and a 38-picofarad capacitor at 14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C35258-EBAB-4E46-A4BC-F8F0AD4E7F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25146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Point 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Point 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Point 5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Point 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E5C10 ECLM Page (4 - 21)</a:t>
            </a:r>
          </a:p>
        </p:txBody>
      </p:sp>
    </p:spTree>
    <p:extLst>
      <p:ext uri="{BB962C8B-B14F-4D97-AF65-F5344CB8AC3E}">
        <p14:creationId xmlns:p14="http://schemas.microsoft.com/office/powerpoint/2010/main" val="267240082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80039-6449-432D-B0F4-E763EF526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point in Figure E5-1 best represents the impedance of a series circuit consisting of a 300-ohm resistor and an 18-microhenry inductor at 3.505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4BB3D3-A27D-4FFC-90CA-4B24872D3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620194"/>
            <a:ext cx="8229600" cy="25146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Point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Point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Point 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Point 8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E5C11 ECLM Page (4 - 20)</a:t>
            </a:r>
          </a:p>
        </p:txBody>
      </p:sp>
    </p:spTree>
    <p:extLst>
      <p:ext uri="{BB962C8B-B14F-4D97-AF65-F5344CB8AC3E}">
        <p14:creationId xmlns:p14="http://schemas.microsoft.com/office/powerpoint/2010/main" val="88434433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80039-6449-432D-B0F4-E763EF526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point in Figure E5-1 best represents the impedance of a series circuit consisting of a 300-ohm resistor and an 18-microhenry inductor at 3.505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4BB3D3-A27D-4FFC-90CA-4B24872D3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620194"/>
            <a:ext cx="8229600" cy="25146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Point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Point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Point 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Point 8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E5C11 ECLM Page (4 - 20)</a:t>
            </a:r>
          </a:p>
        </p:txBody>
      </p:sp>
    </p:spTree>
    <p:extLst>
      <p:ext uri="{BB962C8B-B14F-4D97-AF65-F5344CB8AC3E}">
        <p14:creationId xmlns:p14="http://schemas.microsoft.com/office/powerpoint/2010/main" val="157790747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B85EB-D2AA-4ACF-A925-62523BFAC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point on Figure E5-1 best represents the impedance of a series circuit consisting of a 300-ohm resistor and a 19-picofarad capacitor at 21.200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D4492F-41CD-46A1-93CE-7B5FC4B63E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610957"/>
            <a:ext cx="8229600" cy="25146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Point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Point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Point 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Point 8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E5C12 ECLM Page (4 - 22)</a:t>
            </a:r>
          </a:p>
        </p:txBody>
      </p:sp>
    </p:spTree>
    <p:extLst>
      <p:ext uri="{BB962C8B-B14F-4D97-AF65-F5344CB8AC3E}">
        <p14:creationId xmlns:p14="http://schemas.microsoft.com/office/powerpoint/2010/main" val="258096180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B85EB-D2AA-4ACF-A925-62523BFAC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point on Figure E5-1 best represents the impedance of a series circuit consisting of a 300-ohm resistor and a 19-picofarad capacitor at 21.200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D4492F-41CD-46A1-93CE-7B5FC4B63E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610957"/>
            <a:ext cx="8229600" cy="25146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Point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Point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Point 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Point 8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E5C12 ECLM Page (4 - 22)</a:t>
            </a:r>
          </a:p>
        </p:txBody>
      </p:sp>
    </p:spTree>
    <p:extLst>
      <p:ext uri="{BB962C8B-B14F-4D97-AF65-F5344CB8AC3E}">
        <p14:creationId xmlns:p14="http://schemas.microsoft.com/office/powerpoint/2010/main" val="33415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60C3A-4C3D-4FBD-B328-71377A1A0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magnitude of the impedance of a series RLC circuit at resonance?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A41C3D-CDDA-4FA3-8E03-8251D25735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High, as compared to the circuit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Approximately equal to capacitive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Approximately equal to inductive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Approximately equal to circuit resistance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E5A03 ECLM Page (4 - 30)</a:t>
            </a:r>
          </a:p>
        </p:txBody>
      </p:sp>
    </p:spTree>
    <p:extLst>
      <p:ext uri="{BB962C8B-B14F-4D97-AF65-F5344CB8AC3E}">
        <p14:creationId xmlns:p14="http://schemas.microsoft.com/office/powerpoint/2010/main" val="3928331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CAB1A-0F57-48AC-9757-427EDA293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magnitude of the impedance of a parallel RLC circuit at resonance?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45FF9C-5A38-478A-AE5C-29D5CD57C8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Approximately equal to circuit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Approximately equal to inductive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Low compared to the circuit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High compared to the circuit resistance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E5A04 ECLM Page (4 - 30)</a:t>
            </a:r>
          </a:p>
        </p:txBody>
      </p:sp>
    </p:spTree>
    <p:extLst>
      <p:ext uri="{BB962C8B-B14F-4D97-AF65-F5344CB8AC3E}">
        <p14:creationId xmlns:p14="http://schemas.microsoft.com/office/powerpoint/2010/main" val="829153641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159</TotalTime>
  <Words>4297</Words>
  <Application>Microsoft Office PowerPoint</Application>
  <PresentationFormat>On-screen Show (4:3)</PresentationFormat>
  <Paragraphs>447</Paragraphs>
  <Slides>76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1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What can cause the voltage across reactances in a series RLC circuit to be higher than the voltage applied to the entire circuit? </vt:lpstr>
      <vt:lpstr>What can cause the voltage across reactances in a series RLC circuit to be higher than the voltage applied to the entire circuit? </vt:lpstr>
      <vt:lpstr>What is the resonant frequency of an RLC circuit if R is 22 ohms, L is 50 microhenries, and C is 40 picofarads?</vt:lpstr>
      <vt:lpstr>What is the resonant frequency of an RLC circuit if R is 22 ohms, L is 50 microhenries, and C is 40 picofarads?</vt:lpstr>
      <vt:lpstr>What is the magnitude of the impedance of a series RLC circuit at resonance?</vt:lpstr>
      <vt:lpstr>What is the magnitude of the impedance of a series RLC circuit at resonance?</vt:lpstr>
      <vt:lpstr>What is the magnitude of the impedance of a parallel RLC circuit at resonance?</vt:lpstr>
      <vt:lpstr>What is the magnitude of the impedance of a parallel RLC circuit at resonance?</vt:lpstr>
      <vt:lpstr>What is the result of increasing the Q of an impedance-matching circuit?</vt:lpstr>
      <vt:lpstr>What is the result of increasing the Q of an impedance-matching circuit?</vt:lpstr>
      <vt:lpstr>What is the magnitude of the circulating current within the components of a parallel LC circuit at resonance?</vt:lpstr>
      <vt:lpstr>What is the magnitude of the circulating current within the components of a parallel LC circuit at resonance?</vt:lpstr>
      <vt:lpstr>What is the magnitude of the current at the input of a parallel RLC circuit at resonance?</vt:lpstr>
      <vt:lpstr>What is the magnitude of the current at the input of a parallel RLC circuit at resonance?</vt:lpstr>
      <vt:lpstr>What is the phase relationship between the current through and the voltage across a series resonant circuit at resonance?</vt:lpstr>
      <vt:lpstr>What is the phase relationship between the current through and the voltage across a series resonant circuit at resonance?</vt:lpstr>
      <vt:lpstr>How is the Q of an RLC parallel resonant circuit calculated?</vt:lpstr>
      <vt:lpstr>How is the Q of an RLC parallel resonant circuit calculated?</vt:lpstr>
      <vt:lpstr>What is the resonant frequency of an RLC circuit if R is 33 ohms, L is 50 microhenries, and C is 10 picofarads?</vt:lpstr>
      <vt:lpstr>How is the Q of an RLC series resonant circuit calculated?</vt:lpstr>
      <vt:lpstr>What is the half-power bandwidth of a resonant circuit that has a resonant frequency of 7.1 MHz and a Q of 150?</vt:lpstr>
      <vt:lpstr>What is the half-power bandwidth of a resonant circuit that has a resonant frequency of 7.1 MHz and a Q of 150?</vt:lpstr>
      <vt:lpstr>What is the half-power bandwidth of a resonant circuit that has a resonant frequency of 3.7 MHz and a Q of 118?</vt:lpstr>
      <vt:lpstr>What is the half-power bandwidth of a resonant circuit that has a resonant frequency of 3.7 MHz and a Q of 118?</vt:lpstr>
      <vt:lpstr>What is an effect of increasing Q in a series resonant circuit?</vt:lpstr>
      <vt:lpstr>What is an effect of increasing Q in a series resonant circuit?</vt:lpstr>
      <vt:lpstr>What is the term for the time required for the capacitor in an RC circuit to be charged to 63.2% of the applied voltage or to discharge to 36.8% of its initial voltage?</vt:lpstr>
      <vt:lpstr>What is the term for the time required for the capacitor in an RC circuit to be charged to 63.2% of the applied voltage or to discharge to 36.8% of its initial voltage?</vt:lpstr>
      <vt:lpstr>What letter is commonly used to represent susceptance?</vt:lpstr>
      <vt:lpstr>What letter is commonly used to represent susceptance?</vt:lpstr>
      <vt:lpstr>How is impedance in polar form converted to an equivalent admittance?</vt:lpstr>
      <vt:lpstr>How is impedance in polar form converted to an equivalent admittance?</vt:lpstr>
      <vt:lpstr>What is the time constant of a circuit having two 220-microfarad capacitors and two 1-megohm resistors, all in parallel?</vt:lpstr>
      <vt:lpstr>What is the time constant of a circuit having two 220-microfarad capacitors and two 1-megohm resistors, all in parallel?</vt:lpstr>
      <vt:lpstr>What is the effect on the magnitude of pure reactance when it is converted to susceptance?</vt:lpstr>
      <vt:lpstr>What is the effect on the magnitude of pure reactance when it is converted to susceptance?</vt:lpstr>
      <vt:lpstr>What is susceptance?</vt:lpstr>
      <vt:lpstr>What is susceptance?</vt:lpstr>
      <vt:lpstr>What is the phase angle between the voltage across and the current through a series RLC circuit if XC is 500 ohms, R is 1 kilohm, and XL is 250 ohms?</vt:lpstr>
      <vt:lpstr>What is the phase angle between the voltage across and the current through a series RLC circuit if XC is 500 ohms, R is 1 kilohm, and XL is 250 ohms?</vt:lpstr>
      <vt:lpstr>What is the phase angle between the voltage across and the current through a series RLC circuit if XC is 300 ohms, R is 100 ohms, and XL is 100 ohms?</vt:lpstr>
      <vt:lpstr>What is the phase angle between the voltage across and the current through a series RLC circuit if XC is 300 ohms, R is 100 ohms, and XL is 100 ohms?</vt:lpstr>
      <vt:lpstr>What is the relationship between the AC current through a capacitor and the voltage across a capacitor?</vt:lpstr>
      <vt:lpstr>What is the relationship between the AC current through a capacitor and the voltage across a capacitor?</vt:lpstr>
      <vt:lpstr>What is the relationship between the AC current through an inductor and the voltage across an inductor?</vt:lpstr>
      <vt:lpstr>What is the relationship between the AC current through an inductor and the voltage across an inductor?</vt:lpstr>
      <vt:lpstr>What is the phase angle between the voltage across and the current through a series RLC circuit if XC is 25 ohms, R is 100 ohms, and XL is 75 ohms?</vt:lpstr>
      <vt:lpstr>What is the phase angle between the voltage across and the current through a series RLC circuit if XC is 25 ohms, R is 100 ohms, and XL is 75 ohms?</vt:lpstr>
      <vt:lpstr>What is admittance?</vt:lpstr>
      <vt:lpstr>What is admittance?</vt:lpstr>
      <vt:lpstr>Which of the following represents a capacitive reactance in rectangular notation?</vt:lpstr>
      <vt:lpstr>Which of the following represents a capacitive reactance in rectangular notation?</vt:lpstr>
      <vt:lpstr>How are impedances described in polar coordinates?</vt:lpstr>
      <vt:lpstr>How are impedances described in polar coordinates?</vt:lpstr>
      <vt:lpstr>Which of the following represents a pure inductive reactance in polar coordinates?</vt:lpstr>
      <vt:lpstr>Which of the following represents a pure inductive reactance in polar coordinates?</vt:lpstr>
      <vt:lpstr>What type of Y-axis scale is most often used for graphs of circuit frequency response?</vt:lpstr>
      <vt:lpstr>What type of Y-axis scale is most often used for graphs of circuit frequency response?</vt:lpstr>
      <vt:lpstr>What kind of diagram is used to show the phase relationship between impedances at a given frequency?</vt:lpstr>
      <vt:lpstr>What kind of diagram is used to show the phase relationship between impedances at a given frequency?</vt:lpstr>
      <vt:lpstr>What does the impedance 50 – j25 represent?</vt:lpstr>
      <vt:lpstr>What does the impedance 50 – j25 represent?</vt:lpstr>
      <vt:lpstr>Where is the impedance of a pure resistance plotted on rectangular coordinates?</vt:lpstr>
      <vt:lpstr>Where is the impedance of a pure resistance plotted on rectangular coordinates?</vt:lpstr>
      <vt:lpstr>What coordinate system is often used to display the phase angle of a circuit containing resistance, inductive and/or capacitive reactance?</vt:lpstr>
      <vt:lpstr>What coordinate system is often used to display the phase angle of a circuit containing resistance, inductive and/or capacitive reactance?</vt:lpstr>
      <vt:lpstr>When using rectangular coordinates to graph the impedance of a circuit, what do the axes represent?</vt:lpstr>
      <vt:lpstr>When using rectangular coordinates to graph the impedance of a circuit, what do the axes represent?</vt:lpstr>
      <vt:lpstr>Which point on Figure E5-1 best represents the impedance of a series circuit consisting of a 400-ohm resistor and a 38-picofarad capacitor at 14 MHz?</vt:lpstr>
      <vt:lpstr>Which point on Figure E5-1 best represents the impedance of a series circuit consisting of a 400-ohm resistor and a 38-picofarad capacitor at 14 MHz?</vt:lpstr>
      <vt:lpstr>Which point in Figure E5-1 best represents the impedance of a series circuit consisting of a 300-ohm resistor and an 18-microhenry inductor at 3.505 MHz?</vt:lpstr>
      <vt:lpstr>Which point in Figure E5-1 best represents the impedance of a series circuit consisting of a 300-ohm resistor and an 18-microhenry inductor at 3.505 MHz?</vt:lpstr>
      <vt:lpstr>Which point on Figure E5-1 best represents the impedance of a series circuit consisting of a 300-ohm resistor and a 19-picofarad capacitor at 21.200 MHz?</vt:lpstr>
      <vt:lpstr>Which point on Figure E5-1 best represents the impedance of a series circuit consisting of a 300-ohm resistor and a 19-picofarad capacitor at 21.200 MHz?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17</cp:revision>
  <dcterms:created xsi:type="dcterms:W3CDTF">2014-03-12T18:09:47Z</dcterms:created>
  <dcterms:modified xsi:type="dcterms:W3CDTF">2024-06-19T19:49:45Z</dcterms:modified>
</cp:coreProperties>
</file>